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271" r:id="rId3"/>
    <p:sldId id="257" r:id="rId4"/>
    <p:sldId id="272" r:id="rId5"/>
    <p:sldId id="264" r:id="rId6"/>
    <p:sldId id="265" r:id="rId7"/>
    <p:sldId id="279" r:id="rId8"/>
    <p:sldId id="266" r:id="rId9"/>
    <p:sldId id="275" r:id="rId10"/>
    <p:sldId id="267" r:id="rId11"/>
    <p:sldId id="280" r:id="rId12"/>
    <p:sldId id="281" r:id="rId13"/>
    <p:sldId id="282" r:id="rId14"/>
    <p:sldId id="273" r:id="rId15"/>
    <p:sldId id="268" r:id="rId16"/>
    <p:sldId id="270" r:id="rId17"/>
    <p:sldId id="269" r:id="rId18"/>
    <p:sldId id="274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6" autoAdjust="0"/>
    <p:restoredTop sz="78333" autoAdjust="0"/>
  </p:normalViewPr>
  <p:slideViewPr>
    <p:cSldViewPr>
      <p:cViewPr varScale="1">
        <p:scale>
          <a:sx n="157" d="100"/>
          <a:sy n="157" d="100"/>
        </p:scale>
        <p:origin x="2392" y="168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E13BB1C-3C8C-D15F-C5B9-1A44212B57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A66F3E8-FB62-EB5C-052B-9CE5D16784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28A384F-752D-25F9-4574-384A6727E9D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50C314AA-8D84-10BD-69C9-9157B4B7F71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F03331-3B1A-6540-BB9A-14B1A0563097}" type="slidenum">
              <a:rPr lang="it-IT" altLang="en-US"/>
              <a:pPr>
                <a:defRPr/>
              </a:pPr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E9AE011-0293-C9E7-741D-0AECD14457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B346360-DD14-E034-097F-5CB8534C05E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48A5F48-CE09-C017-7C91-F505C58E512B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C572301-22C8-8244-1304-10EC7A2207A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noProof="0"/>
              <a:t>Fare clic per modificare gli stili del testo dello schema</a:t>
            </a:r>
          </a:p>
          <a:p>
            <a:pPr lvl="1"/>
            <a:r>
              <a:rPr lang="it-IT" altLang="en-US" noProof="0"/>
              <a:t>Secondo livello</a:t>
            </a:r>
          </a:p>
          <a:p>
            <a:pPr lvl="2"/>
            <a:r>
              <a:rPr lang="it-IT" altLang="en-US" noProof="0"/>
              <a:t>Terzo livello</a:t>
            </a:r>
          </a:p>
          <a:p>
            <a:pPr lvl="3"/>
            <a:r>
              <a:rPr lang="it-IT" altLang="en-US" noProof="0"/>
              <a:t>Quarto livello</a:t>
            </a:r>
          </a:p>
          <a:p>
            <a:pPr lvl="4"/>
            <a:r>
              <a:rPr lang="it-IT" altLang="en-US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A2D3DE4-2F24-0D72-88F3-BD2BEFA8AED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D31ED65-B220-CB27-B314-FB087321A6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7725D-8FC7-344C-8799-3131A0EA0223}" type="slidenum">
              <a:rPr lang="it-IT" altLang="en-US"/>
              <a:pPr>
                <a:defRPr/>
              </a:pPr>
              <a:t>‹N›</a:t>
            </a:fld>
            <a:endParaRPr lang="it-IT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10826298-60B8-7F34-C25A-3839ECF80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C1DDCF-E11E-E64F-BC7F-ACADB50F3B3F}" type="slidenum">
              <a:rPr lang="it-IT" altLang="en-US" sz="1200" smtClean="0">
                <a:solidFill>
                  <a:schemeClr val="tx1"/>
                </a:solidFill>
              </a:rPr>
              <a:pPr/>
              <a:t>1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0BCC4AD6-8F5C-9044-791F-6B64EC6D81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8DC2AB3C-F800-D002-8BC3-9AF38C745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2824E862-0864-B903-BAFD-4DEC49B9AE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F44024-769E-054C-AC8B-A39A57DA6139}" type="slidenum">
              <a:rPr lang="it-IT" altLang="en-US" sz="1200" smtClean="0">
                <a:solidFill>
                  <a:schemeClr val="tx1"/>
                </a:solidFill>
              </a:rPr>
              <a:pPr/>
              <a:t>10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E0FAF5F-5907-D6A5-7130-B88DC1A1A8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4A73608-3294-6CF2-959E-10057443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8BBEFB3-A725-5171-DAB3-4EB470AD1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417F95-4299-9F4C-9DA7-098BAF270768}" type="slidenum">
              <a:rPr lang="it-IT" altLang="en-US" sz="1200" smtClean="0">
                <a:solidFill>
                  <a:schemeClr val="tx1"/>
                </a:solidFill>
              </a:rPr>
              <a:pPr/>
              <a:t>14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DCA2499-525F-1E71-37CD-9B0FCCDD87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2E4D70A-52FE-545D-DFEC-1F1359A3B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3EE98209-2AF7-5168-D96E-19DCFF602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F8A5B9-F279-1C42-AF13-32D16EDBBBF6}" type="slidenum">
              <a:rPr lang="it-IT" altLang="en-US" sz="1200" smtClean="0">
                <a:solidFill>
                  <a:schemeClr val="tx1"/>
                </a:solidFill>
              </a:rPr>
              <a:pPr/>
              <a:t>15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D2687CCC-7DC1-3763-A5A2-9240B1A83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97ADDBC9-A01B-5982-163A-92195072A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53075FF-4B00-E9CA-A0B1-E2E66C18F9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2A29310-BBCC-0845-AF45-4565FBF7E709}" type="slidenum">
              <a:rPr lang="it-IT" altLang="en-US" sz="1200" smtClean="0">
                <a:solidFill>
                  <a:schemeClr val="tx1"/>
                </a:solidFill>
              </a:rPr>
              <a:pPr/>
              <a:t>16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89D9741-7655-8192-E584-E4886CB47A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70400E2-7F4F-5B76-33F5-950CE1D70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4B2723C6-ECA3-E789-7AEE-5067A58FC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805D64-5B6C-4347-9ED5-8732AF0CBFEC}" type="slidenum">
              <a:rPr lang="it-IT" altLang="en-US" sz="1200" smtClean="0">
                <a:solidFill>
                  <a:schemeClr val="tx1"/>
                </a:solidFill>
              </a:rPr>
              <a:pPr/>
              <a:t>17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E930E6B-AC10-761C-DABA-264D61A65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CC37ECE-E760-866B-F21E-F0A1B6CC9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42403C1E-EDCF-AFF2-EE03-96D6324FC0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E9B29DD-67AA-6F4F-8880-71144FA542F9}" type="slidenum">
              <a:rPr lang="it-IT" altLang="en-US" sz="1200" smtClean="0">
                <a:solidFill>
                  <a:schemeClr val="tx1"/>
                </a:solidFill>
              </a:rPr>
              <a:pPr/>
              <a:t>18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B71421CE-9086-D016-CC4E-9F816EA375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CCDE010-0F8D-028C-E85B-C99FB3BD2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90820BD6-C9AA-F6D3-9BB4-6545496FB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F7077A-2A2F-EA40-9197-342C1807DD6D}" type="slidenum">
              <a:rPr lang="it-IT" altLang="en-US" sz="1200" smtClean="0">
                <a:solidFill>
                  <a:schemeClr val="tx1"/>
                </a:solidFill>
              </a:rPr>
              <a:pPr/>
              <a:t>19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A40A51C-4DE6-7D4F-957D-15973D27AB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8A46F79-9DCE-37EC-C4F3-76528AA07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9B09F34F-6417-7FAE-A6BC-82B39E2BF4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7E9F28C-DDAB-D643-BD6D-3ACDD9D486CE}" type="slidenum">
              <a:rPr lang="it-IT" altLang="en-US" sz="1200" smtClean="0">
                <a:solidFill>
                  <a:schemeClr val="tx1"/>
                </a:solidFill>
              </a:rPr>
              <a:pPr/>
              <a:t>20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0AB8D66-F3FC-46F1-ADFB-3919B1E28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0AD8D79-7D8A-D2E5-B822-B8EB5EC80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045A2B0B-E500-5102-8D0A-A4D52A2AB6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D3C1F3F-0F84-3F40-9828-2B6A15B28CC8}" type="slidenum">
              <a:rPr lang="it-IT" altLang="en-US" sz="1200" smtClean="0">
                <a:solidFill>
                  <a:schemeClr val="tx1"/>
                </a:solidFill>
              </a:rPr>
              <a:pPr/>
              <a:t>21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29AEE07-2472-6DF6-2EB0-AB741FF79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55DDC37-8116-D722-0CA7-FFBB6465A3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CE66DA4C-33EF-F893-BDAE-92648FADD7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2A9ED0-5ACD-E748-83A5-762E43260798}" type="slidenum">
              <a:rPr lang="it-IT" altLang="en-US" sz="1200" smtClean="0">
                <a:solidFill>
                  <a:schemeClr val="tx1"/>
                </a:solidFill>
              </a:rPr>
              <a:pPr/>
              <a:t>2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9269E11-406A-A2A3-938E-E2EFC421BA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E81F9397-7605-23FA-ECC8-74CF60B53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3FF8D1FE-6644-ABD2-E469-07D0E0841B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720794-E5DC-2541-9EA7-4304B863C15A}" type="slidenum">
              <a:rPr lang="it-IT" altLang="en-US" sz="1200" smtClean="0">
                <a:solidFill>
                  <a:schemeClr val="tx1"/>
                </a:solidFill>
              </a:rPr>
              <a:pPr/>
              <a:t>3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34BDB2B-41DA-E21A-54C1-6251D6A27E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9FE81E3-98FF-B8B7-FB37-F37C78E50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B7CE968-73C3-9575-2E5F-5EA4D1AAB4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1F2938E-3A05-8D48-83D4-0FEEFDF3123C}" type="slidenum">
              <a:rPr lang="it-IT" altLang="en-US" sz="1200" smtClean="0">
                <a:solidFill>
                  <a:schemeClr val="tx1"/>
                </a:solidFill>
              </a:rPr>
              <a:pPr/>
              <a:t>4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204A3D5-D21D-4B2F-F335-8A1F0B1832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794B6368-FF7E-804E-5385-3404CA906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E7138F2F-8B71-B4F2-DCEA-36397D7C1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B8F0BEA-7AB9-B346-A3A4-D923BAF018FC}" type="slidenum">
              <a:rPr lang="it-IT" altLang="en-US" sz="1200" smtClean="0">
                <a:solidFill>
                  <a:schemeClr val="tx1"/>
                </a:solidFill>
              </a:rPr>
              <a:pPr/>
              <a:t>5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DD054717-FF98-6F83-D99D-8D461613DA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43A6106B-49E3-AE55-1AB1-44B7E6A43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BB46B0F2-E3B6-2A67-17CE-135A8B022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FD53FA-AE9D-3D44-8E40-9043E30EFB8B}" type="slidenum">
              <a:rPr lang="it-IT" altLang="en-US" sz="1200" smtClean="0">
                <a:solidFill>
                  <a:schemeClr val="tx1"/>
                </a:solidFill>
              </a:rPr>
              <a:pPr/>
              <a:t>6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5C42988-B3BE-CF87-F071-3D044F719B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35916B-B658-9E5A-9CBB-92934DA67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9D21EDEC-C7CC-1602-8DC0-CF6350F28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684924-CC4A-4945-BD00-6F41CD43EF7C}" type="slidenum">
              <a:rPr lang="it-IT" altLang="en-US" sz="1200" smtClean="0">
                <a:solidFill>
                  <a:schemeClr val="tx1"/>
                </a:solidFill>
              </a:rPr>
              <a:pPr/>
              <a:t>7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F5618E1-846F-9DA4-5597-0B43AFE38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BFEAEDD-F620-1D5A-0DFA-EE3F1B367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F2243A81-9A45-0EC4-96FC-294C2ACF4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A4881A-591B-8245-98AC-305DC9BCD56B}" type="slidenum">
              <a:rPr lang="it-IT" altLang="en-US" sz="1200" smtClean="0">
                <a:solidFill>
                  <a:schemeClr val="tx1"/>
                </a:solidFill>
              </a:rPr>
              <a:pPr/>
              <a:t>8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0BE9A0E6-66FC-4682-11E7-7203ED4625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52CF01D9-805C-C580-3E60-DF58FEDD2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E5ADEC0D-04E9-7E42-CD3A-F8E5196C3D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09C98C4-192E-E042-B926-95FEEA370658}" type="slidenum">
              <a:rPr lang="it-IT" altLang="en-US" sz="1200" smtClean="0">
                <a:solidFill>
                  <a:schemeClr val="tx1"/>
                </a:solidFill>
              </a:rPr>
              <a:pPr/>
              <a:t>9</a:t>
            </a:fld>
            <a:endParaRPr lang="it-IT" altLang="en-US" sz="1200">
              <a:solidFill>
                <a:schemeClr val="tx1"/>
              </a:solidFill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D8F21A0C-CFCF-8F78-2D96-6ACC445E9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EE1BA2D-F8F2-DDED-D76E-D49281A4D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311B67-000E-30A9-9741-C6A4648805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BC0EB-BDB8-7049-8DE3-FC28D5318B93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F7FE16-EF7B-CE78-B55A-F0F043A2BC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FF4BE7-5887-D129-E74A-024EF7B1EA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43BA0609-2EC3-7045-87CC-6891306BBBA2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1746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EE7266-2F88-0DB3-2E8F-B9BF270B5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C01B6-ECDD-DB42-87C7-D4ABCBFA3CE5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04CE0D-4EC8-E13A-7B77-AB794F7546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F992F49-A05C-6186-0C66-BC40F175D6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5352D514-2B5E-6C4A-8901-F78D7C1F349B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21468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A81EFF-F438-FAC6-6CA4-EC1B872519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CF6D9-1137-C847-859F-DCBE8A6834B9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936EAD-630D-5447-4B97-1DF50BEB00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27A212-4806-5FB8-3425-91E52C207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0E27DA52-0B59-1541-B38C-D74D65668B39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44861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F1434-44FF-5107-0D0B-5243ECA070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D3EDD-C7F4-0345-871C-340378AC7177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993DB3-94DB-1555-7E45-D465DA9378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ED9A16-8BDF-15B3-C306-330FA2012A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E9B0B257-742A-B64C-A430-FE2DBCB77BA6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7191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34335C-C3C9-5776-B80E-65B9D63BEB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1A8C0-033A-BB4D-840E-7AC8FC9C36AD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6747D2-E2EA-1674-B5DD-9D36868B6D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E2B27B-E576-1CDC-6738-6B07AB8BC2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754B120C-7FA0-2B4C-A3AC-30532DE9A8B8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72211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32F6A2-5708-D0AB-C84B-660D518D33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4E22B-0ABD-E641-BF88-8946972554BE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4886A6-7323-BB72-EB25-4147CB3063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47C0E2-D4E2-844B-00CD-61E140E811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BFC57E1A-DFDC-8447-85BB-36B2C0BC4D7B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1885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F94268-ED9A-C299-FB72-297C1F932C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D6327-A366-7C44-A7D7-378B52BCF920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B057EC-3775-89B8-0539-2D04372EE3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89B29D-36E7-BCDC-337F-98BBF1C3BE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3AC26560-C0B0-F340-B3AE-76FD1D0F1E96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41745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6BD169-AF89-D2FB-DAEB-F4F7F50C0F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813B1-BA0E-BE4E-B9AF-88A200EBF827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B33A62-49AC-2F71-E6D8-2AC30C96B9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6E2629-6558-5D54-C0B3-9ACA54C9C2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A2EB07BC-0D09-BC49-A514-A1BD23BC2508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1240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4BE45-B9B3-3661-9B3F-11730CDFFF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4247A-384F-A64B-B356-998DCB446835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7ED79-B75B-10F2-DB5E-D82893AEE4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934EB-C528-29B8-098F-1D4A87F27A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AF0ED008-CB5D-AD4F-87A4-8030BA8B56AE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0356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A01BDB-553B-06B6-4233-49C2304EE2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88FAA-0983-274A-90D7-A3DBBCCD27AC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205BB7-49D0-D344-439A-23AA6EC66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7280A00-1E4A-425B-9BB4-6727FADCC0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092C73F3-4102-4549-B8FC-685F6DA21C6A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73326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0D5166F-AE2E-024D-D71B-BA40CD5AFD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E1AAF-8E0A-BE48-A9F0-105BFCDB2785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08315E6-559C-9A36-E9A4-B685A8026F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37273B-6CE3-F572-05FE-EEDC0A1B13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1A3726F2-F984-E247-84E7-95D1DEA1B633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3388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1ADD816-EC47-96B7-4F8C-AB7B5F953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636FA-231A-714E-9598-7D27FD16A3BB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8154F5D-CA2F-BB08-6B69-6827E04B7B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839BA5-FC43-ED87-DA16-4B11090A96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5964B6B4-98EA-C246-BBDD-F1F1DA43A16D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96078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CC2C6-CEA7-759D-6BB3-5697A9B267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1D7AE-8099-8E4D-81B2-512D4A9157A5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F78ECB-A9D2-AC7B-6FC8-0F1168DDCD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5C75F-92A6-A6D9-76DF-3DE96E99BB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22153B45-6F23-6F40-A394-39877A5DE8AD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2825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9FD86-0C5D-4860-C5CE-990B324E93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01DBF-F46E-9E4E-89C0-8A4D23DB5469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816BC-A14F-5228-7B92-B8CE9FC851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4BE3FB-81E9-013E-6DA7-F874C56173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15215734-B977-254A-89CF-AFC206FEB520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8116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AD080B6E-9358-ED03-7493-BBF37C5B31AE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0BCDA89E-A8D0-980C-DBE3-34D5A32A3F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1525E549-DF9F-D3A7-8B43-E34C21313CE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004CDE9D-5BBA-9442-C0B4-734081AFC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CD04ACAF-690F-53D9-002F-9B0EA4C88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1DEA2E7-570E-E568-1020-7690123BB9B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7043BC0-E733-0C47-86BC-90EDD725C3A9}" type="datetime1">
              <a:rPr lang="it-IT" altLang="en-US"/>
              <a:pPr>
                <a:defRPr/>
              </a:pPr>
              <a:t>05/11/24</a:t>
            </a:fld>
            <a:endParaRPr lang="it-IT" alt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3A5790A-B881-403A-6039-B4383A5D49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en-US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873FC4B-F329-1162-9CB3-2E39FCC9971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en-US"/>
              <a:t>Pagina </a:t>
            </a:r>
            <a:fld id="{91D1FAEA-126D-804C-88C3-834684CE4FEA}" type="slidenum">
              <a:rPr lang="it-IT" altLang="en-US" smtClean="0"/>
              <a:pPr>
                <a:defRPr/>
              </a:pPr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4604/UrbanWatch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cost.org/tools/COCOMO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github.com/Leonard4604/UrbanWatch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C72C5ABE-1097-6F4E-E0EF-6B8A0FA5E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369288C-D6A9-ABBE-4941-93C6BF01D8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95513" y="561975"/>
            <a:ext cx="6480175" cy="995363"/>
          </a:xfrm>
        </p:spPr>
        <p:txBody>
          <a:bodyPr anchor="t"/>
          <a:lstStyle/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Lab. Advanced Programming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A57B175A-D334-11E6-563F-0694B83C2A13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4103" name="Picture 15">
              <a:extLst>
                <a:ext uri="{FF2B5EF4-FFF2-40B4-BE49-F238E27FC236}">
                  <a16:creationId xmlns:a16="http://schemas.microsoft.com/office/drawing/2014/main" id="{0BD36BCC-202B-B4CE-DE57-C85B73966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3">
              <a:extLst>
                <a:ext uri="{FF2B5EF4-FFF2-40B4-BE49-F238E27FC236}">
                  <a16:creationId xmlns:a16="http://schemas.microsoft.com/office/drawing/2014/main" id="{7281FB11-120E-D294-1EC8-6CB0412F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>
              <a:extLst>
                <a:ext uri="{FF2B5EF4-FFF2-40B4-BE49-F238E27FC236}">
                  <a16:creationId xmlns:a16="http://schemas.microsoft.com/office/drawing/2014/main" id="{16E83E9A-412D-9526-CD80-1CD92E6D0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1">
            <a:extLst>
              <a:ext uri="{FF2B5EF4-FFF2-40B4-BE49-F238E27FC236}">
                <a16:creationId xmlns:a16="http://schemas.microsoft.com/office/drawing/2014/main" id="{8AE60253-8C3C-5F81-5588-4114D1EE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539875"/>
            <a:ext cx="49672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en-US" sz="1400" b="1">
                <a:solidFill>
                  <a:schemeClr val="bg1"/>
                </a:solidFill>
              </a:rPr>
              <a:t>Leonardo Maria Carrozzo, 2088934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en-US" sz="1400" b="1">
                <a:solidFill>
                  <a:schemeClr val="bg1"/>
                </a:solidFill>
              </a:rPr>
              <a:t>Simone Pascucci, 1895398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en-US" sz="1400" b="1">
                <a:solidFill>
                  <a:schemeClr val="bg1"/>
                </a:solidFill>
              </a:rPr>
              <a:t>Gianmarco Zizzo, 1663195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it-IT" altLang="en-US" sz="1400" b="1">
              <a:solidFill>
                <a:schemeClr val="bg1"/>
              </a:solidFill>
            </a:endParaRPr>
          </a:p>
        </p:txBody>
      </p:sp>
      <p:sp>
        <p:nvSpPr>
          <p:cNvPr id="4102" name="CasellaDiTesto 2">
            <a:extLst>
              <a:ext uri="{FF2B5EF4-FFF2-40B4-BE49-F238E27FC236}">
                <a16:creationId xmlns:a16="http://schemas.microsoft.com/office/drawing/2014/main" id="{F55E33A1-D2F2-AA2D-220C-830AF66F0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2009775"/>
            <a:ext cx="2160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UrbanWatch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49D18BA-E3FF-8155-1F8B-E617AD40F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600" y="410400"/>
            <a:ext cx="3876674" cy="509587"/>
          </a:xfrm>
        </p:spPr>
        <p:txBody>
          <a:bodyPr/>
          <a:lstStyle/>
          <a:p>
            <a:pPr eaLnBrk="1" hangingPunct="1"/>
            <a:r>
              <a:rPr lang="en-US" altLang="en-US" dirty="0"/>
              <a:t>Docker Containerization</a:t>
            </a:r>
          </a:p>
        </p:txBody>
      </p:sp>
      <p:sp>
        <p:nvSpPr>
          <p:cNvPr id="22531" name="Rectangle 8">
            <a:extLst>
              <a:ext uri="{FF2B5EF4-FFF2-40B4-BE49-F238E27FC236}">
                <a16:creationId xmlns:a16="http://schemas.microsoft.com/office/drawing/2014/main" id="{EA897CDB-0B6B-0BF1-7A4B-B02079872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22532" name="CasellaDiTesto 1">
            <a:extLst>
              <a:ext uri="{FF2B5EF4-FFF2-40B4-BE49-F238E27FC236}">
                <a16:creationId xmlns:a16="http://schemas.microsoft.com/office/drawing/2014/main" id="{D1D614C0-8F62-BA9D-2509-9A79E1373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600" y="973549"/>
            <a:ext cx="7807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 dirty="0">
                <a:latin typeface="Palatino Linotype" panose="02040502050505030304" pitchFamily="18" charset="0"/>
              </a:rPr>
              <a:t>Isolated containers for each microservice</a:t>
            </a:r>
          </a:p>
        </p:txBody>
      </p:sp>
      <p:pic>
        <p:nvPicPr>
          <p:cNvPr id="22533" name="Immagine 2">
            <a:extLst>
              <a:ext uri="{FF2B5EF4-FFF2-40B4-BE49-F238E27FC236}">
                <a16:creationId xmlns:a16="http://schemas.microsoft.com/office/drawing/2014/main" id="{F76BAF50-2DA6-444B-27E9-FABF21A3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365250"/>
            <a:ext cx="5411787" cy="32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Immagine 4">
            <a:extLst>
              <a:ext uri="{FF2B5EF4-FFF2-40B4-BE49-F238E27FC236}">
                <a16:creationId xmlns:a16="http://schemas.microsoft.com/office/drawing/2014/main" id="{81EF91B2-79E9-FFD3-1EE1-A75F9BC3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133600"/>
            <a:ext cx="5381625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28F159-FF3A-7F2C-463E-1477B571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10400"/>
            <a:ext cx="7559675" cy="504825"/>
          </a:xfrm>
        </p:spPr>
        <p:txBody>
          <a:bodyPr/>
          <a:lstStyle/>
          <a:p>
            <a:r>
              <a:rPr lang="it-IT" dirty="0"/>
              <a:t>Docker Compose </a:t>
            </a:r>
            <a:r>
              <a:rPr lang="it-IT" dirty="0" err="1"/>
              <a:t>Orchestration</a:t>
            </a:r>
            <a:r>
              <a:rPr lang="it-IT" dirty="0"/>
              <a:t> </a:t>
            </a:r>
            <a:r>
              <a:rPr lang="it-IT" dirty="0" err="1"/>
              <a:t>Snippet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832C534-DB9B-AF5C-6AAC-0D6B5BCB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08" y="1138436"/>
            <a:ext cx="2175838" cy="458112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FE54B4A-64D3-2E10-AED3-F97D4FED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35" y="1138436"/>
            <a:ext cx="2165242" cy="28835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AB4FF85-785E-9413-903B-9E9F44540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013" y="1138436"/>
            <a:ext cx="2154707" cy="3683429"/>
          </a:xfrm>
          <a:prstGeom prst="rect">
            <a:avLst/>
          </a:prstGeom>
        </p:spPr>
      </p:pic>
      <p:sp>
        <p:nvSpPr>
          <p:cNvPr id="3" name="CasellaDiTesto 1">
            <a:extLst>
              <a:ext uri="{FF2B5EF4-FFF2-40B4-BE49-F238E27FC236}">
                <a16:creationId xmlns:a16="http://schemas.microsoft.com/office/drawing/2014/main" id="{1F7563F0-ED7C-7BC3-B848-88350B2E5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4" y="4106667"/>
            <a:ext cx="30243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Defines all services in one place</a:t>
            </a: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Usage in docker compose up/down</a:t>
            </a:r>
          </a:p>
          <a:p>
            <a:pPr>
              <a:buFontTx/>
              <a:buNone/>
            </a:pPr>
            <a:r>
              <a:rPr lang="en-US" altLang="it-IT" sz="1200" dirty="0" err="1">
                <a:latin typeface="Palatino Linotype" panose="02040502050505030304" pitchFamily="18" charset="0"/>
              </a:rPr>
              <a:t>Dependends_on</a:t>
            </a:r>
            <a:r>
              <a:rPr lang="en-US" altLang="it-IT" sz="1200" dirty="0">
                <a:latin typeface="Palatino Linotype" panose="02040502050505030304" pitchFamily="18" charset="0"/>
              </a:rPr>
              <a:t> to 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enstablish</a:t>
            </a:r>
            <a:r>
              <a:rPr lang="en-US" altLang="it-IT" sz="1200" dirty="0">
                <a:latin typeface="Palatino Linotype" panose="02040502050505030304" pitchFamily="18" charset="0"/>
              </a:rPr>
              <a:t> services starting order</a:t>
            </a: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Environment variables defined in it</a:t>
            </a: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Port mapping</a:t>
            </a: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Volume mounting for data persistency</a:t>
            </a:r>
          </a:p>
        </p:txBody>
      </p:sp>
    </p:spTree>
    <p:extLst>
      <p:ext uri="{BB962C8B-B14F-4D97-AF65-F5344CB8AC3E}">
        <p14:creationId xmlns:p14="http://schemas.microsoft.com/office/powerpoint/2010/main" val="332997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841A7-A169-FB24-A531-89A8E998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6D804D-7944-3C91-149F-F9562929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File - </a:t>
            </a:r>
            <a:r>
              <a:rPr lang="it-IT" dirty="0" err="1"/>
              <a:t>Frontend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DCF6B2-CDEA-F42C-7155-01349FA9E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1124744"/>
            <a:ext cx="2476500" cy="2806700"/>
          </a:xfrm>
          <a:prstGeom prst="rect">
            <a:avLst/>
          </a:prstGeom>
        </p:spPr>
      </p:pic>
      <p:sp>
        <p:nvSpPr>
          <p:cNvPr id="4" name="CasellaDiTesto 1">
            <a:extLst>
              <a:ext uri="{FF2B5EF4-FFF2-40B4-BE49-F238E27FC236}">
                <a16:creationId xmlns:a16="http://schemas.microsoft.com/office/drawing/2014/main" id="{472A94CA-3539-95F9-9A0F-945BFAA5A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274" y="1124744"/>
            <a:ext cx="310007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Base image of node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It builds, pack and serve the frontend microservice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Working directory set by using “WORKDIR” instruction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Copies the “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package.json</a:t>
            </a:r>
            <a:r>
              <a:rPr lang="en-US" altLang="it-IT" sz="1200" dirty="0">
                <a:latin typeface="Palatino Linotype" panose="02040502050505030304" pitchFamily="18" charset="0"/>
              </a:rPr>
              <a:t>” from local to the container, then it runs “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npm</a:t>
            </a:r>
            <a:r>
              <a:rPr lang="en-US" altLang="it-IT" sz="1200" dirty="0">
                <a:latin typeface="Palatino Linotype" panose="02040502050505030304" pitchFamily="18" charset="0"/>
              </a:rPr>
              <a:t> install”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It copies the whole working directory and exposes on port 5173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After all it runs “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npm</a:t>
            </a:r>
            <a:r>
              <a:rPr lang="en-US" altLang="it-IT" sz="1200" dirty="0">
                <a:latin typeface="Palatino Linotype" panose="02040502050505030304" pitchFamily="18" charset="0"/>
              </a:rPr>
              <a:t> run dev” command</a:t>
            </a:r>
          </a:p>
        </p:txBody>
      </p:sp>
    </p:spTree>
    <p:extLst>
      <p:ext uri="{BB962C8B-B14F-4D97-AF65-F5344CB8AC3E}">
        <p14:creationId xmlns:p14="http://schemas.microsoft.com/office/powerpoint/2010/main" val="118708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AE4E6-E3FC-CDB2-20DE-740A119C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26F11-EB0F-193C-8E20-2D302547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File - </a:t>
            </a:r>
            <a:r>
              <a:rPr lang="it-IT" dirty="0" err="1"/>
              <a:t>Backend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18A0E0-C243-B720-D82B-5D605379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44" y="1124744"/>
            <a:ext cx="3150044" cy="3967460"/>
          </a:xfrm>
          <a:prstGeom prst="rect">
            <a:avLst/>
          </a:prstGeom>
        </p:spPr>
      </p:pic>
      <p:sp>
        <p:nvSpPr>
          <p:cNvPr id="3" name="CasellaDiTesto 1">
            <a:extLst>
              <a:ext uri="{FF2B5EF4-FFF2-40B4-BE49-F238E27FC236}">
                <a16:creationId xmlns:a16="http://schemas.microsoft.com/office/drawing/2014/main" id="{9F9E2376-8A40-2B65-536F-906286601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274" y="1124744"/>
            <a:ext cx="3150044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Base image of python 3.6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Working directory set by using “WORKDIR” instruction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Copies the “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requirements.txt</a:t>
            </a:r>
            <a:r>
              <a:rPr lang="en-US" altLang="it-IT" sz="1200" dirty="0">
                <a:latin typeface="Palatino Linotype" panose="02040502050505030304" pitchFamily="18" charset="0"/>
              </a:rPr>
              <a:t>” from local to the container, then it runs “pip install –r 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requirements.txt</a:t>
            </a:r>
            <a:r>
              <a:rPr lang="en-US" altLang="it-IT" sz="1200" dirty="0">
                <a:latin typeface="Palatino Linotype" panose="02040502050505030304" pitchFamily="18" charset="0"/>
              </a:rPr>
              <a:t>”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It copies the whole working directory and exposes on port 5175</a:t>
            </a:r>
          </a:p>
          <a:p>
            <a:pPr>
              <a:buFontTx/>
              <a:buNone/>
            </a:pPr>
            <a:endParaRPr lang="en-US" altLang="it-IT" sz="1200" dirty="0">
              <a:latin typeface="Palatino Linotype" panose="02040502050505030304" pitchFamily="18" charset="0"/>
            </a:endParaRPr>
          </a:p>
          <a:p>
            <a:pPr>
              <a:buFontTx/>
              <a:buNone/>
            </a:pPr>
            <a:r>
              <a:rPr lang="en-US" altLang="it-IT" sz="1200" dirty="0">
                <a:latin typeface="Palatino Linotype" panose="02040502050505030304" pitchFamily="18" charset="0"/>
              </a:rPr>
              <a:t>After all it runs “python </a:t>
            </a:r>
            <a:r>
              <a:rPr lang="en-US" altLang="it-IT" sz="1200" dirty="0" err="1">
                <a:latin typeface="Palatino Linotype" panose="02040502050505030304" pitchFamily="18" charset="0"/>
              </a:rPr>
              <a:t>server.py</a:t>
            </a:r>
            <a:r>
              <a:rPr lang="en-US" altLang="it-IT" sz="1200" dirty="0">
                <a:latin typeface="Palatino Linotype" panose="02040502050505030304" pitchFamily="18" charset="0"/>
              </a:rPr>
              <a:t>” command</a:t>
            </a:r>
          </a:p>
        </p:txBody>
      </p:sp>
    </p:spTree>
    <p:extLst>
      <p:ext uri="{BB962C8B-B14F-4D97-AF65-F5344CB8AC3E}">
        <p14:creationId xmlns:p14="http://schemas.microsoft.com/office/powerpoint/2010/main" val="25928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6">
            <a:extLst>
              <a:ext uri="{FF2B5EF4-FFF2-40B4-BE49-F238E27FC236}">
                <a16:creationId xmlns:a16="http://schemas.microsoft.com/office/drawing/2014/main" id="{A311387E-F3A3-9134-5C5A-F2F4C87A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CasellaDiTesto 2">
            <a:extLst>
              <a:ext uri="{FF2B5EF4-FFF2-40B4-BE49-F238E27FC236}">
                <a16:creationId xmlns:a16="http://schemas.microsoft.com/office/drawing/2014/main" id="{A786CB10-2DBC-B512-C5E9-323987582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2905125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sz="2800" b="1">
                <a:solidFill>
                  <a:schemeClr val="bg1"/>
                </a:solidFill>
              </a:rPr>
              <a:t>UrbanWatch</a:t>
            </a:r>
          </a:p>
        </p:txBody>
      </p:sp>
      <p:sp>
        <p:nvSpPr>
          <p:cNvPr id="24580" name="CasellaDiTesto 2">
            <a:extLst>
              <a:ext uri="{FF2B5EF4-FFF2-40B4-BE49-F238E27FC236}">
                <a16:creationId xmlns:a16="http://schemas.microsoft.com/office/drawing/2014/main" id="{A61E7696-5C48-7204-0429-160EF8A4D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429000"/>
            <a:ext cx="6697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Back-end &amp; front-end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15138D9-A347-7262-5B5C-0F83E886BCA8}"/>
              </a:ext>
            </a:extLst>
          </p:cNvPr>
          <p:cNvCxnSpPr>
            <a:cxnSpLocks/>
          </p:cNvCxnSpPr>
          <p:nvPr/>
        </p:nvCxnSpPr>
        <p:spPr bwMode="auto">
          <a:xfrm>
            <a:off x="1547813" y="3429000"/>
            <a:ext cx="5688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EB3944B-F969-DFCF-AB38-B57C3AB2F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4905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About back-end</a:t>
            </a:r>
          </a:p>
        </p:txBody>
      </p:sp>
      <p:sp>
        <p:nvSpPr>
          <p:cNvPr id="26627" name="Rectangle 8">
            <a:extLst>
              <a:ext uri="{FF2B5EF4-FFF2-40B4-BE49-F238E27FC236}">
                <a16:creationId xmlns:a16="http://schemas.microsoft.com/office/drawing/2014/main" id="{56F93F62-BB6F-0925-8A55-309F48A5E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26628" name="CasellaDiTesto 1">
            <a:extLst>
              <a:ext uri="{FF2B5EF4-FFF2-40B4-BE49-F238E27FC236}">
                <a16:creationId xmlns:a16="http://schemas.microsoft.com/office/drawing/2014/main" id="{D85CD901-40D1-F98F-6F70-A7FA455BD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62050"/>
            <a:ext cx="3935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backend has been built with Python</a:t>
            </a:r>
          </a:p>
        </p:txBody>
      </p:sp>
      <p:pic>
        <p:nvPicPr>
          <p:cNvPr id="26629" name="Picture 2" descr="The Python Logo | Python Software Foundation">
            <a:extLst>
              <a:ext uri="{FF2B5EF4-FFF2-40B4-BE49-F238E27FC236}">
                <a16:creationId xmlns:a16="http://schemas.microsoft.com/office/drawing/2014/main" id="{BC0C944D-6AAC-AF85-F8A9-474D50E2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55588"/>
            <a:ext cx="80645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CasellaDiTesto 1">
            <a:extLst>
              <a:ext uri="{FF2B5EF4-FFF2-40B4-BE49-F238E27FC236}">
                <a16:creationId xmlns:a16="http://schemas.microsoft.com/office/drawing/2014/main" id="{6CF7E2C4-D93C-2400-17A8-93FBD8F9A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100263"/>
            <a:ext cx="33670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Authentication microservice is responsible of what concerns about users’ account and users’ profile</a:t>
            </a:r>
          </a:p>
        </p:txBody>
      </p:sp>
      <p:sp>
        <p:nvSpPr>
          <p:cNvPr id="26631" name="CasellaDiTesto 1">
            <a:extLst>
              <a:ext uri="{FF2B5EF4-FFF2-40B4-BE49-F238E27FC236}">
                <a16:creationId xmlns:a16="http://schemas.microsoft.com/office/drawing/2014/main" id="{A90DF937-CD3A-2931-AFB5-7A74F9D7E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437063"/>
            <a:ext cx="31908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Notification microservice is responsible of sending notifications when something changes in a report being followed</a:t>
            </a:r>
          </a:p>
        </p:txBody>
      </p:sp>
      <p:sp>
        <p:nvSpPr>
          <p:cNvPr id="26632" name="CasellaDiTesto 1">
            <a:extLst>
              <a:ext uri="{FF2B5EF4-FFF2-40B4-BE49-F238E27FC236}">
                <a16:creationId xmlns:a16="http://schemas.microsoft.com/office/drawing/2014/main" id="{516986E3-5ACF-8332-EF92-BB59C09EB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4538663"/>
            <a:ext cx="34559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Follow microservice allows users to follow reports they are interested in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8A6E49D-EDAD-10B7-8242-342900110494}"/>
              </a:ext>
            </a:extLst>
          </p:cNvPr>
          <p:cNvCxnSpPr>
            <a:stCxn id="26630" idx="2"/>
          </p:cNvCxnSpPr>
          <p:nvPr/>
        </p:nvCxnSpPr>
        <p:spPr bwMode="auto">
          <a:xfrm>
            <a:off x="2163763" y="2932113"/>
            <a:ext cx="914400" cy="914400"/>
          </a:xfrm>
          <a:prstGeom prst="straightConnector1">
            <a:avLst/>
          </a:prstGeom>
          <a:noFill/>
          <a:ln>
            <a:noFill/>
            <a:headEnd type="triangle"/>
            <a:tailEnd type="triangle"/>
          </a:ln>
          <a:effectLst/>
        </p:spPr>
      </p:cxnSp>
      <p:sp>
        <p:nvSpPr>
          <p:cNvPr id="26634" name="CasellaDiTesto 1">
            <a:extLst>
              <a:ext uri="{FF2B5EF4-FFF2-40B4-BE49-F238E27FC236}">
                <a16:creationId xmlns:a16="http://schemas.microsoft.com/office/drawing/2014/main" id="{0032C06F-F156-19B3-2329-BCF659F39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2179638"/>
            <a:ext cx="33670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Report microservice handles the management of all operations relating to reports</a:t>
            </a:r>
          </a:p>
        </p:txBody>
      </p:sp>
      <p:pic>
        <p:nvPicPr>
          <p:cNvPr id="26635" name="Picture 6" descr="Double arrow - Free arrows icons">
            <a:extLst>
              <a:ext uri="{FF2B5EF4-FFF2-40B4-BE49-F238E27FC236}">
                <a16:creationId xmlns:a16="http://schemas.microsoft.com/office/drawing/2014/main" id="{58FF10C5-CD45-1F83-0263-00F69179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3127375"/>
            <a:ext cx="106045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6" descr="Double arrow - Free arrows icons">
            <a:extLst>
              <a:ext uri="{FF2B5EF4-FFF2-40B4-BE49-F238E27FC236}">
                <a16:creationId xmlns:a16="http://schemas.microsoft.com/office/drawing/2014/main" id="{7D7CBA62-40F5-6F6D-41A0-D6585CB4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3127375"/>
            <a:ext cx="10588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6" descr="Double arrow - Free arrows icons">
            <a:extLst>
              <a:ext uri="{FF2B5EF4-FFF2-40B4-BE49-F238E27FC236}">
                <a16:creationId xmlns:a16="http://schemas.microsoft.com/office/drawing/2014/main" id="{ED10EE74-EE09-6D0F-FFBA-8CF6C55D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922463"/>
            <a:ext cx="1060450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8" name="Picture 6" descr="Double arrow - Free arrows icons">
            <a:extLst>
              <a:ext uri="{FF2B5EF4-FFF2-40B4-BE49-F238E27FC236}">
                <a16:creationId xmlns:a16="http://schemas.microsoft.com/office/drawing/2014/main" id="{76E3ED84-56AF-5906-3DCD-102AEE57A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310063"/>
            <a:ext cx="10604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2CE06DB-BC53-A1F8-BE07-4A56FD5C9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4905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About back-end</a:t>
            </a:r>
          </a:p>
        </p:txBody>
      </p:sp>
      <p:sp>
        <p:nvSpPr>
          <p:cNvPr id="28675" name="Rectangle 8">
            <a:extLst>
              <a:ext uri="{FF2B5EF4-FFF2-40B4-BE49-F238E27FC236}">
                <a16:creationId xmlns:a16="http://schemas.microsoft.com/office/drawing/2014/main" id="{6FE1F3D8-B859-5BCD-3B54-8A7445D27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28676" name="Picture 2" descr="The Python Logo | Python Software Foundation">
            <a:extLst>
              <a:ext uri="{FF2B5EF4-FFF2-40B4-BE49-F238E27FC236}">
                <a16:creationId xmlns:a16="http://schemas.microsoft.com/office/drawing/2014/main" id="{C7715D1B-7EFC-A25B-D024-53070D8C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55588"/>
            <a:ext cx="80645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9E231C5-2532-7A50-3DE0-CA2EE312E82B}"/>
              </a:ext>
            </a:extLst>
          </p:cNvPr>
          <p:cNvCxnSpPr/>
          <p:nvPr/>
        </p:nvCxnSpPr>
        <p:spPr bwMode="auto">
          <a:xfrm>
            <a:off x="2138363" y="3246438"/>
            <a:ext cx="914400" cy="914400"/>
          </a:xfrm>
          <a:prstGeom prst="straightConnector1">
            <a:avLst/>
          </a:prstGeom>
          <a:noFill/>
          <a:ln>
            <a:noFill/>
            <a:headEnd type="triangle"/>
            <a:tailEnd type="triangle"/>
          </a:ln>
          <a:effectLst/>
        </p:spPr>
      </p:cxnSp>
      <p:pic>
        <p:nvPicPr>
          <p:cNvPr id="28678" name="Immagine 4">
            <a:extLst>
              <a:ext uri="{FF2B5EF4-FFF2-40B4-BE49-F238E27FC236}">
                <a16:creationId xmlns:a16="http://schemas.microsoft.com/office/drawing/2014/main" id="{5641C7DB-449E-3E94-14B9-FDFBDE889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205038"/>
            <a:ext cx="4621213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CasellaDiTesto 1">
            <a:extLst>
              <a:ext uri="{FF2B5EF4-FFF2-40B4-BE49-F238E27FC236}">
                <a16:creationId xmlns:a16="http://schemas.microsoft.com/office/drawing/2014/main" id="{6F8B6125-7496-24D8-891D-1347326CA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1233488"/>
            <a:ext cx="432117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Reports are the most important objects of UrbanWatch.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Here you can see the model: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Brand Guidelines">
            <a:extLst>
              <a:ext uri="{FF2B5EF4-FFF2-40B4-BE49-F238E27FC236}">
                <a16:creationId xmlns:a16="http://schemas.microsoft.com/office/drawing/2014/main" id="{A3B7E968-6A59-CEB9-0A00-037071D6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5395913"/>
            <a:ext cx="1382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F1A98B7C-E2A1-A4F9-FA0E-1FF1E329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60363"/>
            <a:ext cx="7416800" cy="509587"/>
          </a:xfrm>
        </p:spPr>
        <p:txBody>
          <a:bodyPr/>
          <a:lstStyle/>
          <a:p>
            <a:pPr algn="ctr" eaLnBrk="1" hangingPunct="1"/>
            <a:r>
              <a:rPr lang="en-US" altLang="en-US"/>
              <a:t>About front-end</a:t>
            </a:r>
          </a:p>
        </p:txBody>
      </p:sp>
      <p:sp>
        <p:nvSpPr>
          <p:cNvPr id="30724" name="Rectangle 8">
            <a:extLst>
              <a:ext uri="{FF2B5EF4-FFF2-40B4-BE49-F238E27FC236}">
                <a16:creationId xmlns:a16="http://schemas.microsoft.com/office/drawing/2014/main" id="{98FD0E46-AC88-76CE-360F-409568C2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0725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58AA65BF-06EE-741C-5F41-39D21268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5888"/>
            <a:ext cx="99853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CasellaDiTesto 1">
            <a:extLst>
              <a:ext uri="{FF2B5EF4-FFF2-40B4-BE49-F238E27FC236}">
                <a16:creationId xmlns:a16="http://schemas.microsoft.com/office/drawing/2014/main" id="{0BECCD84-65F0-C714-4D2E-A7582E60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1020763"/>
            <a:ext cx="3937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backend has been built with React</a:t>
            </a:r>
          </a:p>
        </p:txBody>
      </p:sp>
      <p:pic>
        <p:nvPicPr>
          <p:cNvPr id="30727" name="Immagine 3" descr="Immagine che contiene mappa, testo, atlante&#10;&#10;Descrizione generata automaticamente">
            <a:extLst>
              <a:ext uri="{FF2B5EF4-FFF2-40B4-BE49-F238E27FC236}">
                <a16:creationId xmlns:a16="http://schemas.microsoft.com/office/drawing/2014/main" id="{96617EF7-2B01-203C-ACC3-AA13C2CA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509713"/>
            <a:ext cx="517842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CasellaDiTesto 4">
            <a:extLst>
              <a:ext uri="{FF2B5EF4-FFF2-40B4-BE49-F238E27FC236}">
                <a16:creationId xmlns:a16="http://schemas.microsoft.com/office/drawing/2014/main" id="{574800F4-FB01-C85F-BF2A-4D7F73146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570413"/>
            <a:ext cx="7380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The main and most interesting part of our web app is undoubtedly the map, through which users can insert and view reports</a:t>
            </a:r>
          </a:p>
        </p:txBody>
      </p:sp>
      <p:sp>
        <p:nvSpPr>
          <p:cNvPr id="30729" name="CasellaDiTesto 5">
            <a:extLst>
              <a:ext uri="{FF2B5EF4-FFF2-40B4-BE49-F238E27FC236}">
                <a16:creationId xmlns:a16="http://schemas.microsoft.com/office/drawing/2014/main" id="{9B69F9FD-3E52-AF60-659B-01E3A7E2C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165725"/>
            <a:ext cx="1485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>
                <a:latin typeface="Palatino Linotype" panose="02040502050505030304" pitchFamily="18" charset="0"/>
              </a:rPr>
              <a:t>The map has been implemented with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F310719-CED0-BF29-71C5-7A69F96B0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60363"/>
            <a:ext cx="7416800" cy="509587"/>
          </a:xfrm>
        </p:spPr>
        <p:txBody>
          <a:bodyPr/>
          <a:lstStyle/>
          <a:p>
            <a:pPr algn="ctr" eaLnBrk="1" hangingPunct="1"/>
            <a:r>
              <a:rPr lang="en-US" altLang="en-US"/>
              <a:t>About front-end</a:t>
            </a:r>
          </a:p>
        </p:txBody>
      </p:sp>
      <p:sp>
        <p:nvSpPr>
          <p:cNvPr id="32771" name="Rectangle 8">
            <a:extLst>
              <a:ext uri="{FF2B5EF4-FFF2-40B4-BE49-F238E27FC236}">
                <a16:creationId xmlns:a16="http://schemas.microsoft.com/office/drawing/2014/main" id="{89394DCB-8BBB-48EC-EE22-5EBC22E5C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2772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10396F64-4067-AA5B-2364-07F63BF2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5888"/>
            <a:ext cx="99853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CasellaDiTesto 4">
            <a:extLst>
              <a:ext uri="{FF2B5EF4-FFF2-40B4-BE49-F238E27FC236}">
                <a16:creationId xmlns:a16="http://schemas.microsoft.com/office/drawing/2014/main" id="{D558F66E-8F52-8459-86D1-80DD8AFCF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554538"/>
            <a:ext cx="73802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Admins have a dashboard through which they can see all active reports, with their details, and moderate them, close them or mark them as resolved, also adding a reason.</a:t>
            </a:r>
          </a:p>
        </p:txBody>
      </p:sp>
      <p:pic>
        <p:nvPicPr>
          <p:cNvPr id="32774" name="Immagine 6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119CD23C-72A8-B086-44A9-BACCCDCF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293813"/>
            <a:ext cx="507682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6">
            <a:extLst>
              <a:ext uri="{FF2B5EF4-FFF2-40B4-BE49-F238E27FC236}">
                <a16:creationId xmlns:a16="http://schemas.microsoft.com/office/drawing/2014/main" id="{C19C2763-1023-D3CD-5383-9A129B58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CasellaDiTesto 2">
            <a:extLst>
              <a:ext uri="{FF2B5EF4-FFF2-40B4-BE49-F238E27FC236}">
                <a16:creationId xmlns:a16="http://schemas.microsoft.com/office/drawing/2014/main" id="{EB7CB8FE-0456-0786-7896-6DD0B1BB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2905125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sz="2800" b="1">
                <a:solidFill>
                  <a:schemeClr val="bg1"/>
                </a:solidFill>
              </a:rPr>
              <a:t>UrbanWatch</a:t>
            </a:r>
          </a:p>
        </p:txBody>
      </p:sp>
      <p:sp>
        <p:nvSpPr>
          <p:cNvPr id="34820" name="CasellaDiTesto 2">
            <a:extLst>
              <a:ext uri="{FF2B5EF4-FFF2-40B4-BE49-F238E27FC236}">
                <a16:creationId xmlns:a16="http://schemas.microsoft.com/office/drawing/2014/main" id="{862FF0B5-51B2-CB9E-6D63-B44B2D07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429000"/>
            <a:ext cx="6697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Final considerations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E632BAE-4400-DAC9-8BB7-3C3AC1815792}"/>
              </a:ext>
            </a:extLst>
          </p:cNvPr>
          <p:cNvCxnSpPr>
            <a:cxnSpLocks/>
          </p:cNvCxnSpPr>
          <p:nvPr/>
        </p:nvCxnSpPr>
        <p:spPr bwMode="auto">
          <a:xfrm>
            <a:off x="1547813" y="3429000"/>
            <a:ext cx="5688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6">
            <a:extLst>
              <a:ext uri="{FF2B5EF4-FFF2-40B4-BE49-F238E27FC236}">
                <a16:creationId xmlns:a16="http://schemas.microsoft.com/office/drawing/2014/main" id="{88E40D32-7CE6-DB76-4240-0759127C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CasellaDiTesto 2">
            <a:extLst>
              <a:ext uri="{FF2B5EF4-FFF2-40B4-BE49-F238E27FC236}">
                <a16:creationId xmlns:a16="http://schemas.microsoft.com/office/drawing/2014/main" id="{0DA48746-5228-513D-BFD5-8012F5219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2905125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sz="2800" b="1">
                <a:solidFill>
                  <a:schemeClr val="bg1"/>
                </a:solidFill>
              </a:rPr>
              <a:t>UrbanWatch</a:t>
            </a:r>
          </a:p>
        </p:txBody>
      </p:sp>
      <p:sp>
        <p:nvSpPr>
          <p:cNvPr id="6148" name="CasellaDiTesto 2">
            <a:extLst>
              <a:ext uri="{FF2B5EF4-FFF2-40B4-BE49-F238E27FC236}">
                <a16:creationId xmlns:a16="http://schemas.microsoft.com/office/drawing/2014/main" id="{9166385F-741C-ACC8-9498-68A06906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429000"/>
            <a:ext cx="215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The idea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9E3E827-1172-ADF2-D216-67C62EDA18E5}"/>
              </a:ext>
            </a:extLst>
          </p:cNvPr>
          <p:cNvCxnSpPr>
            <a:cxnSpLocks/>
          </p:cNvCxnSpPr>
          <p:nvPr/>
        </p:nvCxnSpPr>
        <p:spPr bwMode="auto">
          <a:xfrm>
            <a:off x="1547813" y="3429000"/>
            <a:ext cx="5688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E69D3B1-6631-5476-254C-3F5FAF2FD7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60363"/>
            <a:ext cx="7416800" cy="509587"/>
          </a:xfrm>
        </p:spPr>
        <p:txBody>
          <a:bodyPr/>
          <a:lstStyle/>
          <a:p>
            <a:pPr algn="ctr" eaLnBrk="1" hangingPunct="1"/>
            <a:r>
              <a:rPr lang="en-US" altLang="en-US"/>
              <a:t>Burndown chart</a:t>
            </a:r>
          </a:p>
        </p:txBody>
      </p:sp>
      <p:sp>
        <p:nvSpPr>
          <p:cNvPr id="36867" name="Rectangle 8">
            <a:extLst>
              <a:ext uri="{FF2B5EF4-FFF2-40B4-BE49-F238E27FC236}">
                <a16:creationId xmlns:a16="http://schemas.microsoft.com/office/drawing/2014/main" id="{0783D9D1-8B97-CDA3-7BB6-318411619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6868" name="Immagine 3">
            <a:extLst>
              <a:ext uri="{FF2B5EF4-FFF2-40B4-BE49-F238E27FC236}">
                <a16:creationId xmlns:a16="http://schemas.microsoft.com/office/drawing/2014/main" id="{F5F5994C-4B4D-A5B8-C51C-E1EB4090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8569325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CasellaDiTesto 5">
            <a:extLst>
              <a:ext uri="{FF2B5EF4-FFF2-40B4-BE49-F238E27FC236}">
                <a16:creationId xmlns:a16="http://schemas.microsoft.com/office/drawing/2014/main" id="{2FFC2ED2-82B2-F655-6649-9A20E5D18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76700"/>
            <a:ext cx="73802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From the burndown chart it turns out that development has proceeded in a fairly balanced manner and we have been always ahead of schedule, except for the last days, but only because we decided to take a break before the final testing phase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6">
            <a:extLst>
              <a:ext uri="{FF2B5EF4-FFF2-40B4-BE49-F238E27FC236}">
                <a16:creationId xmlns:a16="http://schemas.microsoft.com/office/drawing/2014/main" id="{31FB7F33-112C-E8EA-0EA6-DC9A7352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asellaDiTesto 2">
            <a:extLst>
              <a:ext uri="{FF2B5EF4-FFF2-40B4-BE49-F238E27FC236}">
                <a16:creationId xmlns:a16="http://schemas.microsoft.com/office/drawing/2014/main" id="{CC94F814-A677-1B0B-DFB2-7776E0FC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2905125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sz="2800" b="1">
                <a:solidFill>
                  <a:schemeClr val="bg1"/>
                </a:solidFill>
              </a:rPr>
              <a:t>UrbanWatch</a:t>
            </a:r>
          </a:p>
        </p:txBody>
      </p:sp>
      <p:sp>
        <p:nvSpPr>
          <p:cNvPr id="38916" name="CasellaDiTesto 2">
            <a:extLst>
              <a:ext uri="{FF2B5EF4-FFF2-40B4-BE49-F238E27FC236}">
                <a16:creationId xmlns:a16="http://schemas.microsoft.com/office/drawing/2014/main" id="{BA43853A-4299-5E69-0EDE-3F4E7CEF3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429000"/>
            <a:ext cx="6697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Thanks!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3503B70-650A-A7B6-D13C-F08EAC9A38F6}"/>
              </a:ext>
            </a:extLst>
          </p:cNvPr>
          <p:cNvCxnSpPr>
            <a:cxnSpLocks/>
          </p:cNvCxnSpPr>
          <p:nvPr/>
        </p:nvCxnSpPr>
        <p:spPr bwMode="auto">
          <a:xfrm>
            <a:off x="1547813" y="3429000"/>
            <a:ext cx="5688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449C618-132B-99CF-E8D7-C266905E1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81000"/>
            <a:ext cx="7416800" cy="509588"/>
          </a:xfrm>
        </p:spPr>
        <p:txBody>
          <a:bodyPr/>
          <a:lstStyle/>
          <a:p>
            <a:pPr algn="ctr" eaLnBrk="1" hangingPunct="1"/>
            <a:r>
              <a:rPr lang="en-US" altLang="en-US"/>
              <a:t>UrbanWatch: the idea</a:t>
            </a:r>
          </a:p>
        </p:txBody>
      </p:sp>
      <p:sp>
        <p:nvSpPr>
          <p:cNvPr id="8195" name="Rectangle 8">
            <a:extLst>
              <a:ext uri="{FF2B5EF4-FFF2-40B4-BE49-F238E27FC236}">
                <a16:creationId xmlns:a16="http://schemas.microsoft.com/office/drawing/2014/main" id="{6D3A3650-EB07-57DD-66F9-F2EDEFA2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148" name="CasellaDiTesto 1">
            <a:extLst>
              <a:ext uri="{FF2B5EF4-FFF2-40B4-BE49-F238E27FC236}">
                <a16:creationId xmlns:a16="http://schemas.microsoft.com/office/drawing/2014/main" id="{114711E0-76EB-AFD9-5AC5-05A86D777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196975"/>
            <a:ext cx="7807325" cy="39338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Objectives of the laboratory: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Develop a distributed software application exploiting containerization paradigm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Follow a development workflow coherent with agile principles and Scrum methodology</a:t>
            </a:r>
            <a:br>
              <a:rPr lang="en-US" altLang="it-IT" sz="1600" dirty="0">
                <a:latin typeface="Palatino Linotype" panose="02040502050505030304" pitchFamily="18" charset="0"/>
              </a:rPr>
            </a:br>
            <a:br>
              <a:rPr lang="en-US" altLang="it-IT" sz="1600" dirty="0">
                <a:latin typeface="Palatino Linotype" panose="02040502050505030304" pitchFamily="18" charset="0"/>
              </a:rPr>
            </a:br>
            <a:endParaRPr lang="en-US" altLang="it-IT" sz="1600" dirty="0">
              <a:latin typeface="Palatino Linotype" panose="02040502050505030304" pitchFamily="18" charset="0"/>
            </a:endParaRPr>
          </a:p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The idea of our group has been to realize a web app in which are gathered information and reports about urban and environmental problems in Rome, such as road potholes, degraded bins, structural problems and so on.</a:t>
            </a:r>
          </a:p>
          <a:p>
            <a:pPr>
              <a:buFontTx/>
              <a:buNone/>
              <a:defRPr/>
            </a:pPr>
            <a:endParaRPr lang="en-US" altLang="it-IT" sz="1600" dirty="0">
              <a:latin typeface="Palatino Linotype" panose="02040502050505030304" pitchFamily="18" charset="0"/>
            </a:endParaRPr>
          </a:p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These reports are mostly sent by citizens, that are the basic users of the</a:t>
            </a:r>
          </a:p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service: as an example, let's imagine that a citizen is walking in the city, he</a:t>
            </a:r>
          </a:p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notice that a tree seems unsafe and uses the service to indicate the problem</a:t>
            </a:r>
          </a:p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and the location.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6">
            <a:extLst>
              <a:ext uri="{FF2B5EF4-FFF2-40B4-BE49-F238E27FC236}">
                <a16:creationId xmlns:a16="http://schemas.microsoft.com/office/drawing/2014/main" id="{CDC2B7D0-72FB-66E2-387D-3A937B26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asellaDiTesto 2">
            <a:extLst>
              <a:ext uri="{FF2B5EF4-FFF2-40B4-BE49-F238E27FC236}">
                <a16:creationId xmlns:a16="http://schemas.microsoft.com/office/drawing/2014/main" id="{4743D9F1-B973-A991-57D5-1E193400C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2905125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sz="2800" b="1">
                <a:solidFill>
                  <a:schemeClr val="bg1"/>
                </a:solidFill>
              </a:rPr>
              <a:t>UrbanWatch</a:t>
            </a:r>
          </a:p>
        </p:txBody>
      </p:sp>
      <p:sp>
        <p:nvSpPr>
          <p:cNvPr id="10244" name="CasellaDiTesto 2">
            <a:extLst>
              <a:ext uri="{FF2B5EF4-FFF2-40B4-BE49-F238E27FC236}">
                <a16:creationId xmlns:a16="http://schemas.microsoft.com/office/drawing/2014/main" id="{1BAE6E13-D364-0426-9DA7-73FA5B864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429000"/>
            <a:ext cx="6697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it-IT" altLang="en-US" b="1">
                <a:solidFill>
                  <a:schemeClr val="bg1"/>
                </a:solidFill>
              </a:rPr>
              <a:t>User stories, planning and architecture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8723139-B073-6261-2F59-BA6E7C86ED8E}"/>
              </a:ext>
            </a:extLst>
          </p:cNvPr>
          <p:cNvCxnSpPr>
            <a:cxnSpLocks/>
          </p:cNvCxnSpPr>
          <p:nvPr/>
        </p:nvCxnSpPr>
        <p:spPr bwMode="auto">
          <a:xfrm>
            <a:off x="1547813" y="3429000"/>
            <a:ext cx="5688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E85DE29-D9D5-E3E0-D931-61A7828DA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406400"/>
            <a:ext cx="7416800" cy="509588"/>
          </a:xfrm>
        </p:spPr>
        <p:txBody>
          <a:bodyPr/>
          <a:lstStyle/>
          <a:p>
            <a:pPr algn="ctr" eaLnBrk="1" hangingPunct="1"/>
            <a:r>
              <a:rPr lang="en-US" altLang="en-US"/>
              <a:t>User Stories</a:t>
            </a:r>
          </a:p>
        </p:txBody>
      </p:sp>
      <p:sp>
        <p:nvSpPr>
          <p:cNvPr id="12291" name="Rectangle 8">
            <a:extLst>
              <a:ext uri="{FF2B5EF4-FFF2-40B4-BE49-F238E27FC236}">
                <a16:creationId xmlns:a16="http://schemas.microsoft.com/office/drawing/2014/main" id="{150F990B-EB16-53C2-1998-309B3C39C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12292" name="CasellaDiTesto 1">
            <a:extLst>
              <a:ext uri="{FF2B5EF4-FFF2-40B4-BE49-F238E27FC236}">
                <a16:creationId xmlns:a16="http://schemas.microsoft.com/office/drawing/2014/main" id="{3AC52A02-121C-A5F9-718A-EA0ED2D17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96975"/>
            <a:ext cx="2536825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 b="1">
                <a:latin typeface="Palatino Linotype" panose="02040502050505030304" pitchFamily="18" charset="0"/>
              </a:rPr>
              <a:t>User account and profile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Users need an account and a where they can manage their information</a:t>
            </a:r>
          </a:p>
          <a:p>
            <a:pPr algn="ctr">
              <a:buFontTx/>
              <a:buNone/>
            </a:pPr>
            <a:endParaRPr lang="en-US" altLang="it-IT" sz="1600">
              <a:latin typeface="Palatino Linotype" panose="02040502050505030304" pitchFamily="18" charset="0"/>
            </a:endParaRPr>
          </a:p>
        </p:txBody>
      </p:sp>
      <p:sp>
        <p:nvSpPr>
          <p:cNvPr id="12293" name="CasellaDiTesto 1">
            <a:extLst>
              <a:ext uri="{FF2B5EF4-FFF2-40B4-BE49-F238E27FC236}">
                <a16:creationId xmlns:a16="http://schemas.microsoft.com/office/drawing/2014/main" id="{8D080F10-3105-DF6C-BA4D-811DF56BF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196975"/>
            <a:ext cx="2808288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 b="1">
                <a:latin typeface="Palatino Linotype" panose="02040502050505030304" pitchFamily="18" charset="0"/>
              </a:rPr>
              <a:t>Report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Users want to be able to insert new reports, view active reports and follow the reports they are interested in </a:t>
            </a:r>
          </a:p>
          <a:p>
            <a:pPr algn="ctr">
              <a:buFontTx/>
              <a:buNone/>
            </a:pPr>
            <a:endParaRPr lang="en-US" altLang="it-IT" sz="1600">
              <a:latin typeface="Palatino Linotype" panose="02040502050505030304" pitchFamily="18" charset="0"/>
            </a:endParaRPr>
          </a:p>
        </p:txBody>
      </p:sp>
      <p:sp>
        <p:nvSpPr>
          <p:cNvPr id="12294" name="CasellaDiTesto 1">
            <a:extLst>
              <a:ext uri="{FF2B5EF4-FFF2-40B4-BE49-F238E27FC236}">
                <a16:creationId xmlns:a16="http://schemas.microsoft.com/office/drawing/2014/main" id="{DB977A65-2A78-BBAD-72F4-DD8C92831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588" y="2924175"/>
            <a:ext cx="2536825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 b="1">
                <a:latin typeface="Palatino Linotype" panose="02040502050505030304" pitchFamily="18" charset="0"/>
              </a:rPr>
              <a:t>Map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Users need the city map to see the active reports</a:t>
            </a:r>
          </a:p>
          <a:p>
            <a:pPr algn="ctr">
              <a:buFontTx/>
              <a:buNone/>
            </a:pPr>
            <a:endParaRPr lang="en-US" altLang="it-IT" sz="1600">
              <a:latin typeface="Palatino Linotype" panose="02040502050505030304" pitchFamily="18" charset="0"/>
            </a:endParaRPr>
          </a:p>
        </p:txBody>
      </p:sp>
      <p:sp>
        <p:nvSpPr>
          <p:cNvPr id="12295" name="CasellaDiTesto 1">
            <a:extLst>
              <a:ext uri="{FF2B5EF4-FFF2-40B4-BE49-F238E27FC236}">
                <a16:creationId xmlns:a16="http://schemas.microsoft.com/office/drawing/2014/main" id="{26C41958-071B-08D9-C736-5CCE8D1A8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264025"/>
            <a:ext cx="25368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 b="1">
                <a:latin typeface="Palatino Linotype" panose="02040502050505030304" pitchFamily="18" charset="0"/>
              </a:rPr>
              <a:t>Notification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Users want to be notified when something changes in the reports they are following</a:t>
            </a:r>
          </a:p>
        </p:txBody>
      </p:sp>
      <p:sp>
        <p:nvSpPr>
          <p:cNvPr id="12296" name="CasellaDiTesto 4">
            <a:extLst>
              <a:ext uri="{FF2B5EF4-FFF2-40B4-BE49-F238E27FC236}">
                <a16:creationId xmlns:a16="http://schemas.microsoft.com/office/drawing/2014/main" id="{FF6C7D59-5A9D-7473-96CB-1837C7BDF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160838"/>
            <a:ext cx="280828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it-IT" sz="1600" b="1">
                <a:latin typeface="Palatino Linotype" panose="02040502050505030304" pitchFamily="18" charset="0"/>
              </a:rPr>
              <a:t>Admin dashboard</a:t>
            </a:r>
          </a:p>
          <a:p>
            <a:pPr algn="ctr"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Admins need a dashboard through which they can moderate and resolve reports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7BF81D6-E272-734A-45C6-11C422FED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762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Planning</a:t>
            </a:r>
          </a:p>
        </p:txBody>
      </p:sp>
      <p:sp>
        <p:nvSpPr>
          <p:cNvPr id="14339" name="Rectangle 8">
            <a:extLst>
              <a:ext uri="{FF2B5EF4-FFF2-40B4-BE49-F238E27FC236}">
                <a16:creationId xmlns:a16="http://schemas.microsoft.com/office/drawing/2014/main" id="{F1EAB0B7-1EA0-69B7-9F8E-51DA82350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148" name="CasellaDiTesto 1">
            <a:extLst>
              <a:ext uri="{FF2B5EF4-FFF2-40B4-BE49-F238E27FC236}">
                <a16:creationId xmlns:a16="http://schemas.microsoft.com/office/drawing/2014/main" id="{9D82C6C7-297A-516B-81F5-1FA23A994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196975"/>
            <a:ext cx="7807325" cy="9286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Through an excel template based on Scrum we organized our tasks and estimated: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about 210 hours of work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4 sprints, for 6 weeks of work</a:t>
            </a:r>
          </a:p>
        </p:txBody>
      </p:sp>
      <p:sp>
        <p:nvSpPr>
          <p:cNvPr id="14341" name="CasellaDiTesto 1">
            <a:extLst>
              <a:ext uri="{FF2B5EF4-FFF2-40B4-BE49-F238E27FC236}">
                <a16:creationId xmlns:a16="http://schemas.microsoft.com/office/drawing/2014/main" id="{471CE503-B988-4BB2-6AF9-9D0DC88D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4475" y="4735513"/>
            <a:ext cx="2319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>
                <a:latin typeface="Palatino Linotype" panose="02040502050505030304" pitchFamily="18" charset="0"/>
              </a:rPr>
              <a:t>The full documentation is available in our project </a:t>
            </a:r>
            <a:r>
              <a:rPr lang="en-US" altLang="it-IT" sz="1200">
                <a:latin typeface="Palatino Linotype" panose="02040502050505030304" pitchFamily="18" charset="0"/>
                <a:hlinkClick r:id="rId3"/>
              </a:rPr>
              <a:t>repository</a:t>
            </a:r>
            <a:endParaRPr lang="en-US" altLang="it-IT" sz="1200">
              <a:latin typeface="Palatino Linotype" panose="02040502050505030304" pitchFamily="18" charset="0"/>
            </a:endParaRPr>
          </a:p>
        </p:txBody>
      </p:sp>
      <p:pic>
        <p:nvPicPr>
          <p:cNvPr id="14342" name="Picture 2" descr="Github Logo - Free social media icons">
            <a:extLst>
              <a:ext uri="{FF2B5EF4-FFF2-40B4-BE49-F238E27FC236}">
                <a16:creationId xmlns:a16="http://schemas.microsoft.com/office/drawing/2014/main" id="{82F08A8C-1BB6-E307-018A-5040600C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5" y="5087938"/>
            <a:ext cx="665163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C2A0E39-D101-71BB-1CC1-D1F85F1AB2BA}"/>
              </a:ext>
            </a:extLst>
          </p:cNvPr>
          <p:cNvSpPr/>
          <p:nvPr/>
        </p:nvSpPr>
        <p:spPr bwMode="auto">
          <a:xfrm>
            <a:off x="4067175" y="2019300"/>
            <a:ext cx="4968875" cy="12715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/>
          </a:p>
        </p:txBody>
      </p:sp>
      <p:pic>
        <p:nvPicPr>
          <p:cNvPr id="14344" name="Immagine 10">
            <a:extLst>
              <a:ext uri="{FF2B5EF4-FFF2-40B4-BE49-F238E27FC236}">
                <a16:creationId xmlns:a16="http://schemas.microsoft.com/office/drawing/2014/main" id="{99A62D5D-925F-7AFD-05E0-2CA3B716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4243388"/>
            <a:ext cx="61214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Immagine 12">
            <a:extLst>
              <a:ext uri="{FF2B5EF4-FFF2-40B4-BE49-F238E27FC236}">
                <a16:creationId xmlns:a16="http://schemas.microsoft.com/office/drawing/2014/main" id="{DB759599-D0C2-C523-047B-9901D791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2871788"/>
            <a:ext cx="27765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Immagine 14">
            <a:extLst>
              <a:ext uri="{FF2B5EF4-FFF2-40B4-BE49-F238E27FC236}">
                <a16:creationId xmlns:a16="http://schemas.microsoft.com/office/drawing/2014/main" id="{CA84B911-5AAD-5018-5F83-A1EF94D8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2654300"/>
            <a:ext cx="41163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5913688-5B2F-CED1-1217-D03C818A9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762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Planning</a:t>
            </a:r>
          </a:p>
        </p:txBody>
      </p:sp>
      <p:sp>
        <p:nvSpPr>
          <p:cNvPr id="16387" name="Rectangle 8">
            <a:extLst>
              <a:ext uri="{FF2B5EF4-FFF2-40B4-BE49-F238E27FC236}">
                <a16:creationId xmlns:a16="http://schemas.microsoft.com/office/drawing/2014/main" id="{F11C0B75-CCE3-A01E-CC24-26532E8BF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16388" name="CasellaDiTesto 1">
            <a:extLst>
              <a:ext uri="{FF2B5EF4-FFF2-40B4-BE49-F238E27FC236}">
                <a16:creationId xmlns:a16="http://schemas.microsoft.com/office/drawing/2014/main" id="{E1157AAF-4FB1-E156-A626-236640C62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3" y="1149350"/>
            <a:ext cx="7808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Using an online </a:t>
            </a:r>
            <a:r>
              <a:rPr lang="en-US" altLang="it-IT" sz="1600">
                <a:latin typeface="Palatino Linotype" panose="02040502050505030304" pitchFamily="18" charset="0"/>
                <a:hlinkClick r:id="rId3"/>
              </a:rPr>
              <a:t>tool</a:t>
            </a:r>
            <a:r>
              <a:rPr lang="en-US" altLang="it-IT" sz="1600">
                <a:latin typeface="Palatino Linotype" panose="02040502050505030304" pitchFamily="18" charset="0"/>
              </a:rPr>
              <a:t>, we used COCOMO II to estimate our project cost…</a:t>
            </a:r>
          </a:p>
        </p:txBody>
      </p:sp>
      <p:pic>
        <p:nvPicPr>
          <p:cNvPr id="16389" name="Immagine 4">
            <a:extLst>
              <a:ext uri="{FF2B5EF4-FFF2-40B4-BE49-F238E27FC236}">
                <a16:creationId xmlns:a16="http://schemas.microsoft.com/office/drawing/2014/main" id="{B7C820DF-5A3E-D8E7-F5AF-26501172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698625"/>
            <a:ext cx="30861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CasellaDiTesto 1">
            <a:extLst>
              <a:ext uri="{FF2B5EF4-FFF2-40B4-BE49-F238E27FC236}">
                <a16:creationId xmlns:a16="http://schemas.microsoft.com/office/drawing/2014/main" id="{DD17A7C1-8505-AC57-07A1-77DEC0288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724400"/>
            <a:ext cx="23193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200">
                <a:latin typeface="Palatino Linotype" panose="02040502050505030304" pitchFamily="18" charset="0"/>
              </a:rPr>
              <a:t>The full documentation is available in our project </a:t>
            </a:r>
            <a:r>
              <a:rPr lang="en-US" altLang="it-IT" sz="1200">
                <a:latin typeface="Palatino Linotype" panose="02040502050505030304" pitchFamily="18" charset="0"/>
                <a:hlinkClick r:id="rId5"/>
              </a:rPr>
              <a:t>repository</a:t>
            </a:r>
            <a:endParaRPr lang="en-US" altLang="it-IT" sz="1200">
              <a:latin typeface="Palatino Linotype" panose="02040502050505030304" pitchFamily="18" charset="0"/>
            </a:endParaRPr>
          </a:p>
        </p:txBody>
      </p:sp>
      <p:pic>
        <p:nvPicPr>
          <p:cNvPr id="16391" name="Picture 2" descr="Github Logo - Free social media icons">
            <a:extLst>
              <a:ext uri="{FF2B5EF4-FFF2-40B4-BE49-F238E27FC236}">
                <a16:creationId xmlns:a16="http://schemas.microsoft.com/office/drawing/2014/main" id="{3C7FA339-3F54-1FB7-2E73-7E86AAC8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5" y="5087938"/>
            <a:ext cx="665163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02AEF1E-03F5-D7F3-BBFE-97307E54FE69}"/>
              </a:ext>
            </a:extLst>
          </p:cNvPr>
          <p:cNvSpPr/>
          <p:nvPr/>
        </p:nvSpPr>
        <p:spPr bwMode="auto">
          <a:xfrm>
            <a:off x="4067175" y="2019300"/>
            <a:ext cx="4968875" cy="12715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it-IT"/>
          </a:p>
        </p:txBody>
      </p:sp>
      <p:pic>
        <p:nvPicPr>
          <p:cNvPr id="16393" name="Immagine 3">
            <a:extLst>
              <a:ext uri="{FF2B5EF4-FFF2-40B4-BE49-F238E27FC236}">
                <a16:creationId xmlns:a16="http://schemas.microsoft.com/office/drawing/2014/main" id="{E819E574-C006-0E8F-601C-0271A4940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38600"/>
            <a:ext cx="58832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CasellaDiTesto 1">
            <a:extLst>
              <a:ext uri="{FF2B5EF4-FFF2-40B4-BE49-F238E27FC236}">
                <a16:creationId xmlns:a16="http://schemas.microsoft.com/office/drawing/2014/main" id="{2A40175C-6B60-983D-91F7-549D51DFC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3" y="3556000"/>
            <a:ext cx="78089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… and we estimated a value of 68 Function points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Immagine 7" descr="Immagine che contiene testo, schermata, diagramma, cerchio&#10;&#10;Descrizione generata automaticamente">
            <a:extLst>
              <a:ext uri="{FF2B5EF4-FFF2-40B4-BE49-F238E27FC236}">
                <a16:creationId xmlns:a16="http://schemas.microsoft.com/office/drawing/2014/main" id="{44EBCD3B-DE43-6399-FCDD-A909DAE0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909638"/>
            <a:ext cx="489585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>
            <a:extLst>
              <a:ext uri="{FF2B5EF4-FFF2-40B4-BE49-F238E27FC236}">
                <a16:creationId xmlns:a16="http://schemas.microsoft.com/office/drawing/2014/main" id="{D9D01906-AF2F-E75D-11BC-1A8A4554A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762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Architecture</a:t>
            </a:r>
          </a:p>
        </p:txBody>
      </p:sp>
      <p:sp>
        <p:nvSpPr>
          <p:cNvPr id="18436" name="Rectangle 8">
            <a:extLst>
              <a:ext uri="{FF2B5EF4-FFF2-40B4-BE49-F238E27FC236}">
                <a16:creationId xmlns:a16="http://schemas.microsoft.com/office/drawing/2014/main" id="{E234A682-05B5-E646-BE27-FF8E169E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D951CED5-302E-B8EC-8A5A-CEB2A72B9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00138"/>
            <a:ext cx="7808913" cy="15192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We have three microservices: 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Authentication microservice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Report microservice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Notification microservice</a:t>
            </a:r>
          </a:p>
          <a:p>
            <a:pPr marL="285750" indent="-285750">
              <a:defRPr/>
            </a:pPr>
            <a:r>
              <a:rPr lang="en-US" altLang="it-IT" sz="1600" dirty="0">
                <a:latin typeface="Palatino Linotype" panose="02040502050505030304" pitchFamily="18" charset="0"/>
              </a:rPr>
              <a:t>Follow microservice</a:t>
            </a:r>
          </a:p>
        </p:txBody>
      </p:sp>
      <p:sp>
        <p:nvSpPr>
          <p:cNvPr id="18438" name="CasellaDiTesto 1">
            <a:extLst>
              <a:ext uri="{FF2B5EF4-FFF2-40B4-BE49-F238E27FC236}">
                <a16:creationId xmlns:a16="http://schemas.microsoft.com/office/drawing/2014/main" id="{95E91BB8-2FAB-231C-C616-13729126B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4530725"/>
            <a:ext cx="3743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Each microservice has its own database</a:t>
            </a:r>
          </a:p>
        </p:txBody>
      </p:sp>
      <p:sp>
        <p:nvSpPr>
          <p:cNvPr id="18439" name="CasellaDiTesto 1">
            <a:extLst>
              <a:ext uri="{FF2B5EF4-FFF2-40B4-BE49-F238E27FC236}">
                <a16:creationId xmlns:a16="http://schemas.microsoft.com/office/drawing/2014/main" id="{B053EDF0-0E62-8221-0A8C-7F7CCA4EC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150" y="5013325"/>
            <a:ext cx="453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it-IT" sz="1600">
                <a:latin typeface="Palatino Linotype" panose="02040502050505030304" pitchFamily="18" charset="0"/>
              </a:rPr>
              <a:t>Through APIs, our Web App communicates with the microservices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2233BF1-034A-2C2E-E7DF-A8155335F0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76238"/>
            <a:ext cx="7416800" cy="508000"/>
          </a:xfrm>
        </p:spPr>
        <p:txBody>
          <a:bodyPr/>
          <a:lstStyle/>
          <a:p>
            <a:pPr algn="ctr" eaLnBrk="1" hangingPunct="1"/>
            <a:r>
              <a:rPr lang="en-US" altLang="en-US"/>
              <a:t>ER-Diagram</a:t>
            </a:r>
          </a:p>
        </p:txBody>
      </p:sp>
      <p:sp>
        <p:nvSpPr>
          <p:cNvPr id="20483" name="Rectangle 8">
            <a:extLst>
              <a:ext uri="{FF2B5EF4-FFF2-40B4-BE49-F238E27FC236}">
                <a16:creationId xmlns:a16="http://schemas.microsoft.com/office/drawing/2014/main" id="{2FF3F9AD-DE6F-995B-CA10-AE2B66790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20484" name="Immagine 6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92E5A65A-A713-296C-52C9-162FDE3C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858838"/>
            <a:ext cx="6426200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129</TotalTime>
  <Words>741</Words>
  <Application>Microsoft Macintosh PowerPoint</Application>
  <PresentationFormat>Presentazione su schermo (4:3)</PresentationFormat>
  <Paragraphs>120</Paragraphs>
  <Slides>21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ＭＳ Ｐゴシック</vt:lpstr>
      <vt:lpstr>Palatino Linotype</vt:lpstr>
      <vt:lpstr>la sapienza</vt:lpstr>
      <vt:lpstr>Lab. Advanced Programming</vt:lpstr>
      <vt:lpstr>Presentazione standard di PowerPoint</vt:lpstr>
      <vt:lpstr>UrbanWatch: the idea</vt:lpstr>
      <vt:lpstr>Presentazione standard di PowerPoint</vt:lpstr>
      <vt:lpstr>User Stories</vt:lpstr>
      <vt:lpstr>Planning</vt:lpstr>
      <vt:lpstr>Planning</vt:lpstr>
      <vt:lpstr>Architecture</vt:lpstr>
      <vt:lpstr>ER-Diagram</vt:lpstr>
      <vt:lpstr>Docker Containerization</vt:lpstr>
      <vt:lpstr>Docker Compose Orchestration Snippet</vt:lpstr>
      <vt:lpstr>Docker File - Frontend</vt:lpstr>
      <vt:lpstr>Docker File - Backend</vt:lpstr>
      <vt:lpstr>Presentazione standard di PowerPoint</vt:lpstr>
      <vt:lpstr>About back-end</vt:lpstr>
      <vt:lpstr>About back-end</vt:lpstr>
      <vt:lpstr>About front-end</vt:lpstr>
      <vt:lpstr>About front-end</vt:lpstr>
      <vt:lpstr>Presentazione standard di PowerPoint</vt:lpstr>
      <vt:lpstr>Burndown chart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Leonardo Maria Carrozzo</cp:lastModifiedBy>
  <cp:revision>129</cp:revision>
  <dcterms:created xsi:type="dcterms:W3CDTF">2006-11-20T16:13:10Z</dcterms:created>
  <dcterms:modified xsi:type="dcterms:W3CDTF">2024-11-06T01:17:43Z</dcterms:modified>
  <cp:category/>
</cp:coreProperties>
</file>